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9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c81a9724-ea42-4c07-b213-7e4187c7e23e/" TargetMode="External"/><Relationship Id="rId13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610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4012" y="3882166"/>
            <a:ext cx="1844704" cy="189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1" name="Google Shape;211;p21"/>
          <p:cNvSpPr txBox="1"/>
          <p:nvPr/>
        </p:nvSpPr>
        <p:spPr>
          <a:xfrm>
            <a:off x="6868345" y="1488522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7560285" y="2386896"/>
            <a:ext cx="26894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Zbog čega je važno pisati točno? Može li se pravopis naučiti?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610934" y="798127"/>
            <a:ext cx="62574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sastavak učenika o temi opravdanosti učenja pravopisa. Što si uočio/uočila?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2778785" y="5838376"/>
            <a:ext cx="7020102" cy="956539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Potrebno je postupno učiti i usvajati pravopisna, slovnička pravila našega standardnoga jezika.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8">
            <a:alphaModFix/>
          </a:blip>
          <a:srcRect b="11396"/>
          <a:stretch/>
        </p:blipFill>
        <p:spPr>
          <a:xfrm>
            <a:off x="241953" y="1551390"/>
            <a:ext cx="5962956" cy="414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6759" y="881390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5479" y="3446584"/>
            <a:ext cx="2464858" cy="252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9" name="Google Shape;249;p23"/>
          <p:cNvSpPr txBox="1"/>
          <p:nvPr/>
        </p:nvSpPr>
        <p:spPr>
          <a:xfrm>
            <a:off x="7348711" y="1753471"/>
            <a:ext cx="283796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7348711" y="2634259"/>
            <a:ext cx="34359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sastavak u bilježnicu tako da bude pravopisno i gramatički točan.</a:t>
            </a:r>
            <a:endParaRPr sz="2400" dirty="0"/>
          </a:p>
        </p:txBody>
      </p:sp>
      <p:sp>
        <p:nvSpPr>
          <p:cNvPr id="253" name="Google Shape;253;p23"/>
          <p:cNvSpPr/>
          <p:nvPr/>
        </p:nvSpPr>
        <p:spPr>
          <a:xfrm>
            <a:off x="558504" y="916813"/>
            <a:ext cx="6096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Niko u 5 a razredu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nezna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čemu služi pravopis. Da li je on sredstvo za maltretiranje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dijece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Ni jedan učenik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nerazmišlja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kako su ne briga i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ljenost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siguran put do nepismenosti i ne znanja. Pravopisne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viježbe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trebali bi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prihvačati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pravopis učit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sve drugo.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81093" y="1767918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7103" y="4900525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/>
          <p:nvPr/>
        </p:nvSpPr>
        <p:spPr>
          <a:xfrm>
            <a:off x="792550" y="4963323"/>
            <a:ext cx="65158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Nabroji kojim si se priručnicima koristio/koristila kako bi točno napisao/napisala.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3" name="Google Shape;26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8617" y="3827930"/>
            <a:ext cx="2230315" cy="228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5" name="Google Shape;265;p24"/>
          <p:cNvSpPr txBox="1"/>
          <p:nvPr/>
        </p:nvSpPr>
        <p:spPr>
          <a:xfrm>
            <a:off x="8280707" y="1864088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6" name="Google Shape;266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53420" y="2754324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0" name="Google Shape;270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4" name="Google Shape;274;p24"/>
          <p:cNvSpPr txBox="1"/>
          <p:nvPr/>
        </p:nvSpPr>
        <p:spPr>
          <a:xfrm>
            <a:off x="1834002" y="1099276"/>
            <a:ext cx="171203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Odgovori izazovu svojih vršnjaka iz Slavonije i Dalmacije, ponovi uz umnu mapu.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4"/>
          <p:cNvSpPr txBox="1"/>
          <p:nvPr/>
        </p:nvSpPr>
        <p:spPr>
          <a:xfrm>
            <a:off x="1834003" y="2586526"/>
            <a:ext cx="189895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današnje nastavne jedinice i riješi kviz o narječjima.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4"/>
          <p:cNvSpPr txBox="1"/>
          <p:nvPr/>
        </p:nvSpPr>
        <p:spPr>
          <a:xfrm>
            <a:off x="1834002" y="4138082"/>
            <a:ext cx="189895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pisani sažetak današnje nastavne jedinice i ponovi s pomoću  umnih mapa.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5200300" y="1202560"/>
            <a:ext cx="15733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listića za učenje.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4"/>
          <p:cNvSpPr txBox="1"/>
          <p:nvPr/>
        </p:nvSpPr>
        <p:spPr>
          <a:xfrm>
            <a:off x="5171205" y="2665050"/>
            <a:ext cx="152853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spoznaje s pomoću izlazne kartice.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484544" y="5574701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015077" y="1519206"/>
            <a:ext cx="342864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900"/>
                </a:solidFill>
                <a:latin typeface="Impact"/>
                <a:ea typeface="Impact"/>
                <a:cs typeface="Impact"/>
                <a:sym typeface="Impact"/>
              </a:rPr>
              <a:t>Hrvatski jezik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26760" y="2461846"/>
            <a:ext cx="2372635" cy="243491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 sz="32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1417" r="1689"/>
          <a:stretch/>
        </p:blipFill>
        <p:spPr>
          <a:xfrm rot="-175374">
            <a:off x="1106915" y="751618"/>
            <a:ext cx="3883195" cy="5458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833835" y="2347389"/>
            <a:ext cx="310896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razlika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između zavičajnoga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govora i hrvatskoga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standardnoga jezika?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upotrebljavaš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zavičajni govor?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4" name="Google Shape;114;p16"/>
          <p:cNvSpPr txBox="1"/>
          <p:nvPr/>
        </p:nvSpPr>
        <p:spPr>
          <a:xfrm>
            <a:off x="7578607" y="1035698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7102767" y="1978280"/>
            <a:ext cx="303201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Znače li sve riječi isto? Gdje si čuo/čula kako koriste riječ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od ponuđenih riječi ti upotrebljavaš?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6">
            <a:alphaModFix/>
          </a:blip>
          <a:srcRect t="-829" r="-72" b="-392"/>
          <a:stretch/>
        </p:blipFill>
        <p:spPr>
          <a:xfrm>
            <a:off x="2061834" y="3273834"/>
            <a:ext cx="2649787" cy="296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7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11781" y="4132545"/>
            <a:ext cx="1975796" cy="202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0" y="849293"/>
            <a:ext cx="6463735" cy="258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2492" y="208128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273" y="4091906"/>
            <a:ext cx="2054995" cy="210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9" name="Google Shape;129;p17"/>
          <p:cNvSpPr txBox="1"/>
          <p:nvPr/>
        </p:nvSpPr>
        <p:spPr>
          <a:xfrm>
            <a:off x="7969936" y="778908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213935" y="639471"/>
            <a:ext cx="61564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rečenice. Pripadaju li hrvatskome jeziku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115032" y="1239636"/>
            <a:ext cx="3724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Volim te,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dijete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moje!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115032" y="1686018"/>
            <a:ext cx="2514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si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najlipše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115032" y="2203211"/>
            <a:ext cx="39552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Naši </a:t>
            </a:r>
            <a:r>
              <a:rPr lang="hr-HR" sz="24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kikići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jako vrijedni!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750658" y="1832021"/>
            <a:ext cx="390774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HRVATSKI JEZIK – JEZIČNE POJAVE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hrvatski standardni jezik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hrvatska narječja i govori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razgovorni jezik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jezik književnosti.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3520698" y="6109950"/>
            <a:ext cx="6250449" cy="4598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Voli svoj jezik, ali poštuj i jezike ostalih naroda!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8">
            <a:alphaModFix/>
          </a:blip>
          <a:srcRect l="51563" t="31155" r="20672" b="32692"/>
          <a:stretch/>
        </p:blipFill>
        <p:spPr>
          <a:xfrm>
            <a:off x="1011117" y="2603321"/>
            <a:ext cx="4854432" cy="350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385299"/>
            <a:ext cx="5085887" cy="49988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3056" y="3917452"/>
            <a:ext cx="2186259" cy="224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7908925" y="79224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6997777" y="1625550"/>
            <a:ext cx="390747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HRVATSKI STANDARDNI JEZIK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službeni je propisani jezik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Republici Hrvatskoj koji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upotrebljava u školi, 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medijima te u kulturnome 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javnome životu.</a:t>
            </a:r>
            <a:endParaRPr sz="2400" dirty="0"/>
          </a:p>
        </p:txBody>
      </p:sp>
      <p:sp>
        <p:nvSpPr>
          <p:cNvPr id="150" name="Google Shape;150;p18"/>
          <p:cNvSpPr txBox="1"/>
          <p:nvPr/>
        </p:nvSpPr>
        <p:spPr>
          <a:xfrm>
            <a:off x="1203115" y="794607"/>
            <a:ext cx="47095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kojim ćeš jezičnim priručnicima naći pravila našega jezika?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8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23854">
            <a:off x="322795" y="4417458"/>
            <a:ext cx="1392154" cy="89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1584144" y="5323423"/>
            <a:ext cx="1560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rječnik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8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383041">
            <a:off x="2668349" y="4324872"/>
            <a:ext cx="1258476" cy="81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3408456" y="5323423"/>
            <a:ext cx="15287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gramatika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359099" y="5290289"/>
            <a:ext cx="14791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pravopis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8" descr="Transparent Orange Arrow Icon Png - Arrow Increasing In Size, Png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44330">
            <a:off x="4613117" y="4447772"/>
            <a:ext cx="1258476" cy="81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Slikovni rezultat za Å¡kolska knjiga rjeÄnik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2925" y="2110177"/>
            <a:ext cx="2131936" cy="213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Slikovni rezultat za gramatika institu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99447" y="1982424"/>
            <a:ext cx="1714382" cy="228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Slikovni rezultat za pravopis institut"/>
          <p:cNvPicPr preferRelativeResize="0"/>
          <p:nvPr/>
        </p:nvPicPr>
        <p:blipFill rotWithShape="1">
          <a:blip r:embed="rId13">
            <a:alphaModFix/>
          </a:blip>
          <a:srcRect l="28002" r="24953"/>
          <a:stretch/>
        </p:blipFill>
        <p:spPr>
          <a:xfrm>
            <a:off x="4319388" y="2054681"/>
            <a:ext cx="1593251" cy="2242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9757" y="541954"/>
            <a:ext cx="5083236" cy="53702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2491" y="142177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1409" y="4330071"/>
            <a:ext cx="1998633" cy="205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8226263" y="659172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1294767" y="541954"/>
            <a:ext cx="44384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materinski jezik? Koji drugi jezik / druge jezike učite u školi?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7406628" y="1884732"/>
            <a:ext cx="3744694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MATERINSKI JEZIK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prvi je jezik koji se nauči od roditelja.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JEZIK NACIONALNE MANJINE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jezik nacionalnih skupina na  području države.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DRUGI JEZIK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jezik koji govorimo uz materinski.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411295" y="3054283"/>
            <a:ext cx="16821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materinski jezik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2450305" y="2844729"/>
            <a:ext cx="175353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jezik nacionalne manjine</a:t>
            </a:r>
            <a:endParaRPr sz="2400" dirty="0"/>
          </a:p>
        </p:txBody>
      </p:sp>
      <p:sp>
        <p:nvSpPr>
          <p:cNvPr id="175" name="Google Shape;175;p19"/>
          <p:cNvSpPr/>
          <p:nvPr/>
        </p:nvSpPr>
        <p:spPr>
          <a:xfrm>
            <a:off x="4917835" y="3119988"/>
            <a:ext cx="92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 jezik</a:t>
            </a:r>
            <a:endParaRPr sz="2400"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636" y="2417449"/>
            <a:ext cx="1951911" cy="192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8875" y="2478913"/>
            <a:ext cx="1951911" cy="192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98131" y="2563658"/>
            <a:ext cx="1951911" cy="1928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640" y="77890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1113" y="4245296"/>
            <a:ext cx="2083554" cy="213824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8496691" y="894959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623078" y="847204"/>
            <a:ext cx="57130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 li sljedeće rečenice pisane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standarnim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jezikom?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688556" y="2406281"/>
            <a:ext cx="51682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Što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ste jučer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lijepo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divanili na sokaku?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688556" y="3500523"/>
            <a:ext cx="4347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Dotepenci, </a:t>
            </a: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ste to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šteli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zrušiti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688556" y="4514993"/>
            <a:ext cx="36557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Ča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mi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donila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lipa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moja?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871432" y="1567556"/>
            <a:ext cx="51697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Obratite pozornost na istaknute riječi.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8245261" y="1614731"/>
            <a:ext cx="247762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Hrvatska narječja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 štokavsko (što)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 čakavsko (ča)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 kajkavsko (kaj).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7907836" y="3212613"/>
            <a:ext cx="269188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Govori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−(i)jekavski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 ikavski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ekavski.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2213863" y="2938170"/>
            <a:ext cx="46522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štokavsko narječje, ijekavski govor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2213863" y="4060630"/>
            <a:ext cx="4492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kajkavsko narječje, ekavski govor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2213587" y="5140095"/>
            <a:ext cx="45614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čakavsko narječje, ikavski govor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 descr="Yellow Arrows Images, Stock Photos &amp; Vectors | Shutterstoc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6800" y="2783202"/>
            <a:ext cx="715053" cy="7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 descr="Yellow Arrows Images, Stock Photos &amp; Vectors | Shutterstoc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44572" y="3862362"/>
            <a:ext cx="715053" cy="7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 descr="Yellow Arrows Images, Stock Photos &amp; Vectors | Shutterstoc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03895" y="4916296"/>
            <a:ext cx="715053" cy="770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1"/>
                            </p:stCondLst>
                            <p:childTnLst>
                              <p:par>
                                <p:cTn id="6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1"/>
                            </p:stCondLst>
                            <p:childTnLst>
                              <p:par>
                                <p:cTn id="6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1"/>
                            </p:stCondLst>
                            <p:childTnLst>
                              <p:par>
                                <p:cTn id="7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1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1"/>
                            </p:stCondLst>
                            <p:childTnLst>
                              <p:par>
                                <p:cTn id="7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10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  <p:bldP spid="1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782" y="572911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9682" y="4617692"/>
            <a:ext cx="1984861" cy="203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8107299" y="917389"/>
            <a:ext cx="2456747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7992999" y="1657060"/>
            <a:ext cx="26853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RAZGOVORNI JEZIK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7791528" y="3264010"/>
            <a:ext cx="27163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JEZIK KNJŽEVNOSTI</a:t>
            </a:r>
            <a:endParaRPr sz="24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440137" y="3645769"/>
            <a:ext cx="22435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„Hej, Anja se zacopala u tebe! Kaže da si joj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simpa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529200" y="3553836"/>
            <a:ext cx="20708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„Jednom davno bijaše jedan kralj i imao tri sina…”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2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137" y="5141401"/>
            <a:ext cx="1258476" cy="81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1712947" y="5397546"/>
            <a:ext cx="23080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razgovorni jezik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2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87893" y="5018655"/>
            <a:ext cx="1258476" cy="81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5746369" y="5311202"/>
            <a:ext cx="24278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8099D5"/>
                </a:solidFill>
                <a:latin typeface="Calibri"/>
                <a:ea typeface="Calibri"/>
                <a:cs typeface="Calibri"/>
                <a:sym typeface="Calibri"/>
              </a:rPr>
              <a:t>jezik književnosti</a:t>
            </a:r>
            <a:endParaRPr sz="2400" b="1" dirty="0">
              <a:solidFill>
                <a:srgbClr val="8099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7486635" y="2118179"/>
            <a:ext cx="37884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 jezik kojim se služimo spontano u svakodnevnim životnim situacijama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7800849" y="3692278"/>
            <a:ext cx="30696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 jezik književnih djela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1121000" y="655791"/>
            <a:ext cx="56933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bi djevojčica mogla šapnuti dječaku? </a:t>
            </a:r>
            <a:endParaRPr sz="24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čemu „pričaju” knjige?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2"/>
          <p:cNvPicPr preferRelativeResize="0"/>
          <p:nvPr/>
        </p:nvPicPr>
        <p:blipFill rotWithShape="1">
          <a:blip r:embed="rId10">
            <a:alphaModFix/>
          </a:blip>
          <a:srcRect l="52534" t="16795" r="29759" b="68461"/>
          <a:stretch/>
        </p:blipFill>
        <p:spPr>
          <a:xfrm>
            <a:off x="831166" y="1547731"/>
            <a:ext cx="4768881" cy="187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1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2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2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36" grpId="0"/>
      <p:bldP spid="237" grpId="0"/>
      <p:bldP spid="23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508</Words>
  <Application>Microsoft Office PowerPoint</Application>
  <PresentationFormat>Široki zaslon</PresentationFormat>
  <Paragraphs>85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6</cp:revision>
  <dcterms:modified xsi:type="dcterms:W3CDTF">2020-09-09T14:47:13Z</dcterms:modified>
</cp:coreProperties>
</file>